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46"/>
  </p:notesMasterIdLst>
  <p:handoutMasterIdLst>
    <p:handoutMasterId r:id="rId47"/>
  </p:handoutMasterIdLst>
  <p:sldIdLst>
    <p:sldId id="1534" r:id="rId5"/>
    <p:sldId id="1607" r:id="rId6"/>
    <p:sldId id="1608" r:id="rId7"/>
    <p:sldId id="1609" r:id="rId8"/>
    <p:sldId id="1610" r:id="rId9"/>
    <p:sldId id="1611" r:id="rId10"/>
    <p:sldId id="1612" r:id="rId11"/>
    <p:sldId id="1613" r:id="rId12"/>
    <p:sldId id="1614" r:id="rId13"/>
    <p:sldId id="1615" r:id="rId14"/>
    <p:sldId id="1616" r:id="rId15"/>
    <p:sldId id="1617" r:id="rId16"/>
    <p:sldId id="1618" r:id="rId17"/>
    <p:sldId id="1619" r:id="rId18"/>
    <p:sldId id="1620" r:id="rId19"/>
    <p:sldId id="1621" r:id="rId20"/>
    <p:sldId id="1573" r:id="rId21"/>
    <p:sldId id="1575" r:id="rId22"/>
    <p:sldId id="1601" r:id="rId23"/>
    <p:sldId id="1592" r:id="rId24"/>
    <p:sldId id="1602" r:id="rId25"/>
    <p:sldId id="1593" r:id="rId26"/>
    <p:sldId id="1595" r:id="rId27"/>
    <p:sldId id="1594" r:id="rId28"/>
    <p:sldId id="1596" r:id="rId29"/>
    <p:sldId id="1597" r:id="rId30"/>
    <p:sldId id="1599" r:id="rId31"/>
    <p:sldId id="1600" r:id="rId32"/>
    <p:sldId id="1571" r:id="rId33"/>
    <p:sldId id="1628" r:id="rId34"/>
    <p:sldId id="1629" r:id="rId35"/>
    <p:sldId id="1630" r:id="rId36"/>
    <p:sldId id="1631" r:id="rId37"/>
    <p:sldId id="1624" r:id="rId38"/>
    <p:sldId id="1625" r:id="rId39"/>
    <p:sldId id="1626" r:id="rId40"/>
    <p:sldId id="1622" r:id="rId41"/>
    <p:sldId id="1627" r:id="rId42"/>
    <p:sldId id="1632" r:id="rId43"/>
    <p:sldId id="1586" r:id="rId44"/>
    <p:sldId id="1587" r:id="rId4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481" autoAdjust="0"/>
  </p:normalViewPr>
  <p:slideViewPr>
    <p:cSldViewPr snapToGrid="0">
      <p:cViewPr varScale="1">
        <p:scale>
          <a:sx n="65" d="100"/>
          <a:sy n="65" d="100"/>
        </p:scale>
        <p:origin x="126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8/23/2019 7:39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event-grid/resize-images-on-storage-blob-upload-event" TargetMode="External"/><Relationship Id="rId3" Type="http://schemas.openxmlformats.org/officeDocument/2006/relationships/hyperlink" Target="https://docs.microsoft.com/pt-br/azure/azure-functions/functions-create-first-azure-function" TargetMode="External"/><Relationship Id="rId7" Type="http://schemas.openxmlformats.org/officeDocument/2006/relationships/hyperlink" Target="https://docs.microsoft.com/pt-br/azure/azure-functions/functions-bindings-storage-queu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azure/azure-functions/functions-bindings-storage-blob" TargetMode="External"/><Relationship Id="rId5" Type="http://schemas.openxmlformats.org/officeDocument/2006/relationships/hyperlink" Target="https://docs.microsoft.com/pt-br/azure/azure-functions/functions-bindings-cosmosdb-v2" TargetMode="External"/><Relationship Id="rId10" Type="http://schemas.openxmlformats.org/officeDocument/2006/relationships/hyperlink" Target="https://docs.microsoft.com/pt-br/azure/azure-functions/functions-bindings-service-bus" TargetMode="External"/><Relationship Id="rId4" Type="http://schemas.openxmlformats.org/officeDocument/2006/relationships/hyperlink" Target="https://docs.microsoft.com/pt-br/azure/azure-functions/functions-create-scheduled-function" TargetMode="External"/><Relationship Id="rId9" Type="http://schemas.openxmlformats.org/officeDocument/2006/relationships/hyperlink" Target="https://docs.microsoft.com/pt-br/azure/azure-functions/functions-bindings-event-hubs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dbsl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app-service/web-sites-scale" TargetMode="External"/><Relationship Id="rId13" Type="http://schemas.openxmlformats.org/officeDocument/2006/relationships/hyperlink" Target="https://docs.microsoft.com/pt-br/azure/app-service/configure-authentication-provider-google" TargetMode="External"/><Relationship Id="rId18" Type="http://schemas.openxmlformats.org/officeDocument/2006/relationships/hyperlink" Target="https://docs.microsoft.com/pt-br/azure/app-service/overview-managed-identity" TargetMode="External"/><Relationship Id="rId3" Type="http://schemas.openxmlformats.org/officeDocument/2006/relationships/hyperlink" Target="https://docs.microsoft.com/pt-br/azure/app-service/webjobs-create" TargetMode="External"/><Relationship Id="rId7" Type="http://schemas.openxmlformats.org/officeDocument/2006/relationships/hyperlink" Target="https://docs.microsoft.com/pt-br/cli/azure/install-azure-cli" TargetMode="External"/><Relationship Id="rId12" Type="http://schemas.openxmlformats.org/officeDocument/2006/relationships/hyperlink" Target="https://docs.microsoft.com/pt-br/azure/app-service/configure-authentication-provider-aad" TargetMode="External"/><Relationship Id="rId17" Type="http://schemas.openxmlformats.org/officeDocument/2006/relationships/hyperlink" Target="https://docs.microsoft.com/pt-br/azure/app-service/app-service-ip-restrictions" TargetMode="External"/><Relationship Id="rId2" Type="http://schemas.openxmlformats.org/officeDocument/2006/relationships/slide" Target="../slides/slide36.xml"/><Relationship Id="rId16" Type="http://schemas.openxmlformats.org/officeDocument/2006/relationships/hyperlink" Target="https://docs.microsoft.com/pt-br/azure/app-service/configure-authentication-provider-microsoft" TargetMode="External"/><Relationship Id="rId20" Type="http://schemas.openxmlformats.org/officeDocument/2006/relationships/hyperlink" Target="https://docs.microsoft.com/pt-br/azure/azure-functions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powershell/azureps-cmdlets-docs" TargetMode="External"/><Relationship Id="rId11" Type="http://schemas.openxmlformats.org/officeDocument/2006/relationships/hyperlink" Target="https://www.microsoft.com/en-us/trustcenter" TargetMode="External"/><Relationship Id="rId5" Type="http://schemas.openxmlformats.org/officeDocument/2006/relationships/hyperlink" Target="https://docs.microsoft.com/pt-br/azure/app-service/deploy-staging-slots" TargetMode="External"/><Relationship Id="rId15" Type="http://schemas.openxmlformats.org/officeDocument/2006/relationships/hyperlink" Target="https://docs.microsoft.com/pt-br/azure/app-service/configure-authentication-provider-twitter" TargetMode="External"/><Relationship Id="rId10" Type="http://schemas.openxmlformats.org/officeDocument/2006/relationships/hyperlink" Target="https://azure.microsoft.com/support/legal/sla/app-service/" TargetMode="External"/><Relationship Id="rId19" Type="http://schemas.openxmlformats.org/officeDocument/2006/relationships/hyperlink" Target="https://azure.microsoft.com/marketplace/" TargetMode="External"/><Relationship Id="rId4" Type="http://schemas.openxmlformats.org/officeDocument/2006/relationships/hyperlink" Target="https://docs.microsoft.com/pt-br/azure/app-service/deploy-continuous-deployment" TargetMode="External"/><Relationship Id="rId9" Type="http://schemas.openxmlformats.org/officeDocument/2006/relationships/hyperlink" Target="https://docs.microsoft.com/pt-br/azure/monitoring-and-diagnostics/insights-how-to-scale" TargetMode="External"/><Relationship Id="rId14" Type="http://schemas.openxmlformats.org/officeDocument/2006/relationships/hyperlink" Target="https://docs.microsoft.com/pt-br/azure/app-service/configure-authentication-provider-facebook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0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4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6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2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38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Nada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simplica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</a:t>
            </a:r>
            <a:r>
              <a:rPr lang="en-US" baseline="0" dirty="0" smtClean="0"/>
              <a:t> a arquitetura Serverless.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entender</a:t>
            </a:r>
            <a:r>
              <a:rPr lang="en-US" baseline="0" dirty="0" smtClean="0"/>
              <a:t> um pouco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procede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Notem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tradicional</a:t>
            </a:r>
            <a:r>
              <a:rPr lang="en-US" baseline="0" dirty="0" smtClean="0"/>
              <a:t> uma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 de uma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(Back-End, Base de Dados, Front-End… ) o que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escalonamento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abaixo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conceito</a:t>
            </a:r>
            <a:r>
              <a:rPr lang="en-US" baseline="0" dirty="0" smtClean="0"/>
              <a:t> Serverless,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observer que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lógica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abstraída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: Back-End, Front-End, Base de Dados, APIs. O que </a:t>
            </a:r>
            <a:r>
              <a:rPr lang="en-US" baseline="0" dirty="0" err="1" smtClean="0"/>
              <a:t>facilita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demais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gerenciamento</a:t>
            </a:r>
            <a:r>
              <a:rPr lang="en-US" baseline="0" dirty="0" smtClean="0"/>
              <a:t>, pipeline, </a:t>
            </a:r>
            <a:r>
              <a:rPr lang="en-US" baseline="0" dirty="0" err="1" smtClean="0"/>
              <a:t>controle</a:t>
            </a:r>
            <a:r>
              <a:rPr lang="en-US" baseline="0" dirty="0" smtClean="0"/>
              <a:t> de logs e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Agora sim… </a:t>
            </a:r>
            <a:r>
              <a:rPr lang="en-US" baseline="0" dirty="0" err="1" smtClean="0"/>
              <a:t>entenderam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?!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vantagens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fazer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Em um ambiente Serverless, escalabilidade já é natural. Quando utilizamos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functio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as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queremos que nossa função rode quando acionada e que ela escale por conta própria.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 o Serverless e, consequentemente, uma arquitetura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microserviços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CI/CD ficam bem mais fáceis para serem implementados.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Na utilização de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você só é cobrado pelo tempo em que sua função está processando. E isso, na maioria dos casos significa economia! Para quê manter um servidor ligado durante uma madrugada quando você raramente tem acessos? No Serverless, mesmo sem estar sendo cobrada, a função ociosa está disponível.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76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6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você executa um script ou parte do código em resposta a uma variedade de eventos.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2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É muito importante informar a todos aqui que é um projeto Open Source e todos aqui podem ajudar a contribuir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nós podemos...</a:t>
            </a:r>
          </a:p>
          <a:p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err="1" smtClean="0"/>
              <a:t>Considere</a:t>
            </a:r>
            <a:r>
              <a:rPr lang="en-US" dirty="0" smtClean="0"/>
              <a:t> Funções para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, </a:t>
            </a:r>
            <a:r>
              <a:rPr lang="en-US" dirty="0" err="1" smtClean="0"/>
              <a:t>manutenção</a:t>
            </a:r>
            <a:r>
              <a:rPr lang="en-US" dirty="0" smtClean="0"/>
              <a:t> de </a:t>
            </a:r>
            <a:r>
              <a:rPr lang="en-US" dirty="0" err="1" smtClean="0"/>
              <a:t>arquivos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para </a:t>
            </a:r>
            <a:r>
              <a:rPr lang="en-US" dirty="0" err="1" smtClean="0"/>
              <a:t>quaisquer</a:t>
            </a:r>
            <a:r>
              <a:rPr lang="en-US" dirty="0" smtClean="0"/>
              <a:t> </a:t>
            </a:r>
            <a:r>
              <a:rPr lang="en-US" dirty="0" err="1" smtClean="0"/>
              <a:t>tarefas</a:t>
            </a:r>
            <a:r>
              <a:rPr lang="en-US" dirty="0" smtClean="0"/>
              <a:t> que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deseja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planejamento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6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importantes para </a:t>
            </a:r>
            <a:r>
              <a:rPr lang="en-US" baseline="0" dirty="0" err="1" smtClean="0"/>
              <a:t>quem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</a:t>
            </a:r>
            <a:r>
              <a:rPr lang="en-US" baseline="0" dirty="0" smtClean="0"/>
              <a:t> o Azure Functions…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dispara a execução do seu código usando uma solicitação HTTP. Para obter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Criar sua primeira função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TimerTrigger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execute limpeza ou outras tarefas em lotes em uma programação predefinida. Para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Criar uma função disparada por um temporizador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processe documentos do Azure Cosmos DB quando eles forem adicionados ou atualizados em coleções em um banco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NoSQL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Associações do Azure Cosmos 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Armazenamento do Azure quando são adicionados a contêineres. Você pode usar essa função para o redimensionamento de imagens.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Associações de armazenamento de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responde às mensagens que chegam em uma fila do Armazenamento do Azure.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Associações de armazenamento do Azure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Queue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EventGridTrigger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responder a eventos entregues a uma assinatura na Grade de Eventos do Azure. Dá suporte a um modelo baseado em assinatura para recebimento de eventos, o que inclui a filtragem. Uma boa solução para a criação de arquiteturas baseadas em evento. Para obter um exemplo,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Automatizar o redimensionamento de imagens carregadas usando a Grade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EventHubTrigger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responder a eventos entregues a um Hub de Eventos do Azure. É especialmente útil em cenários de instrumentação de aplicativos, de processamento de fluxo de trabalho ou experiência do usuário e de Internet das Coisas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Associações de Hubs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escuta de filas de mensagens.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ServiceBusTopicTrigger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assinatura de tópicos.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3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5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8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ocê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pode dimensionar elasticamente a taxa de transferência e armazenamento, além de se beneficiar do acesso a dados rápido, em um valor de milissegundos de dígito único, incluindo sua API de favoritos entre o SQL,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MongoDB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Cassandra, as Tabelas ou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Gremlin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O Cosmos DB fornece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SLAs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u="sng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contratos de nível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abrangentes para taxa de transferência, latência, disponibilidade e consistência, algo que nenhum outro serviço de banco de dados pode oferecer.</a:t>
            </a: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46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Distribuição global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turnkey</a:t>
            </a:r>
            <a:endParaRPr lang="pt-BR" sz="900" b="1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O Cosmos DB replica seus dados de forma transparente onde quer que seus usuários estejam, de modo que os usuários possam interagir com uma réplica dos dados mais próximos deles.</a:t>
            </a:r>
            <a:endParaRPr lang="pt-BR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14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9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0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Os aplicativos são executados e dimensionados com facilidade em ambientes baseados no Windows e no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Você pode também aproveitar seus recursos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implantação contínua desde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outras fontes, gerenciamento de pacote, ambientes de preparo, domínio personalizado e certificados SSL.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Variedade de linguagens e estruturas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têm suporte de primeira classe para ASP.NET, ASP.NET Core,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Node.js, PHP ou Python. Você também pode executar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PowerShell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e outros scripts ou executáveis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como serviços em segundo plano.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Otimização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configure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integração e implantação contínuas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BitBucket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o Registro de Contêiner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Promova atualizações por meio de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ambientes de preparo e teste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Gerencie aplicativos no Serviço de Aplicativo usando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PowerShell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CLI (interface de linha de comando de plataforma cruzada)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Escala global com alta disponibilidade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escale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verticalmente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horizontalmente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de forma manual ou automática. Hospede os aplicativos em qualquer lugar na infraestrutura de datacenter global da Microsoft, e o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SLA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do Serviço de Aplicativo promete alta disponibilidade.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Segurança e conformidade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o Serviço de Aplicativo está em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conformidade com ISO, SOC e PCI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Autentique usuários com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 Active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Directory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com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logon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social (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Google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4"/>
              </a:rPr>
              <a:t>Facebook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5"/>
              </a:rPr>
              <a:t>Twitter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Microsoft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Crie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7"/>
              </a:rPr>
              <a:t>Restrições de endereço IP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8"/>
              </a:rPr>
              <a:t>gerencie identidades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Modelos de aplicativos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escolha dentre uma lista abrangente de modelos de aplicativos no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 Marketplace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WordPress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Joomla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Drupal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Recursos móveis e de API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fornece suporte pronto para uso ao CORS para cenários de API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RESTful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simplifica os cenários de aplicativos móveis permitindo autenticação, sincronização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offline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notificações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push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muito mais.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Código sem servidor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Execute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snippet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código ou um script sob demanda sem a necessidade de provisionar explicitamente ou gerenciar a infraestrutura, e pague somente pelo tempo de computação usado pelo seu código (consulte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Functions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18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90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v2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de armazenamento básico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Recomendado para a maioria dos cenários que usam o Armazenamento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v1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herdada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Use contas de uso geral v2 em vez desta opção, quando possível.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bloco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Recomendado para cenários com taxas de transações alta, usando os objetos menores ou exigir que a latência de armazenamento consistentemente baixo.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FileStorage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para arquivos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premium.Recomendado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enterprise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aplicativos de dimensionamento de alto desempenho.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Use contas de uso geral v2 em vez desta opção, quando possível.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7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7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7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4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6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8/23/2019 7:39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9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cd.org/2017/06/26/serverless-architecture-continuous-delivery/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2xTW0s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AA5pb7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azure.microsoft.com/pt-br/overview/azure-vs-aws/cost-saving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958213"/>
            <a:ext cx="8075669" cy="1828786"/>
          </a:xfrm>
        </p:spPr>
        <p:txBody>
          <a:bodyPr/>
          <a:lstStyle/>
          <a:p>
            <a:r>
              <a:rPr lang="pt-BR" sz="4400" dirty="0" smtClean="0"/>
              <a:t>Workshop MEAN &amp; Serverless -</a:t>
            </a:r>
            <a:br>
              <a:rPr lang="pt-BR" sz="4400" dirty="0" smtClean="0"/>
            </a:br>
            <a:r>
              <a:rPr lang="pt-BR" sz="4400" dirty="0" smtClean="0"/>
              <a:t>Wavy </a:t>
            </a:r>
            <a:endParaRPr lang="pt-BR" sz="4400" b="1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21171" y="3879821"/>
            <a:ext cx="7315137" cy="944018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 smtClean="0"/>
              <a:t>Glaucia Lemos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i="1" dirty="0" smtClean="0"/>
              <a:t>Regional Cloud Advocate Latin America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2" y="4828990"/>
            <a:ext cx="430823" cy="43082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6538" y="4773850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5121338" y="3885031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Igor Halfeld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5" y="4834200"/>
            <a:ext cx="430823" cy="43082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553637" y="4787527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@igorhalfeld</a:t>
            </a: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5121338" y="3896754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Igor Halfeld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5" y="4845923"/>
            <a:ext cx="430823" cy="430823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06498" y="628808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@_StaticVoid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174199" y="5397308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Lucas Santos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6" y="6346477"/>
            <a:ext cx="430823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Node.js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Node.js?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8" y="1512226"/>
            <a:ext cx="399448" cy="39944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60496" y="1483350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Plataforma que roda código em JavaScript no servidor;</a:t>
            </a:r>
          </a:p>
          <a:p>
            <a:endParaRPr lang="pt-BR" sz="2400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199238"/>
            <a:ext cx="399448" cy="399448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60495" y="2181544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Conhecido como V8 (Google Chrome</a:t>
            </a:r>
            <a:r>
              <a:rPr lang="pt-BR" sz="2400" dirty="0" smtClean="0"/>
              <a:t>).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883304"/>
            <a:ext cx="399448" cy="399448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960495" y="2859716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I/O não bloqueante;</a:t>
            </a:r>
          </a:p>
          <a:p>
            <a:endParaRPr lang="pt-BR" sz="24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3506047"/>
            <a:ext cx="399448" cy="39944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960495" y="3503266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Muito </a:t>
            </a:r>
            <a:r>
              <a:rPr lang="pt-BR" sz="2400" dirty="0" smtClean="0"/>
              <a:t>rápido e escalável</a:t>
            </a:r>
            <a:endParaRPr lang="pt-BR" sz="24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151487"/>
            <a:ext cx="399448" cy="399448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60495" y="4181603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Possui laço de eventos (estrutura cíclica);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804203"/>
            <a:ext cx="399448" cy="39944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960494" y="4804203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Faz uso intensivo de chamadas de retorno (call-backs);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672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o melhor do Node.js é que ele é…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Picture 2" descr="https://upload.wikimedia.org/wikipedia/commons/thumb/9/99/Unofficial_JavaScript_logo_2.svg/512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77" y="136786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Só felicidades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Picture 2" descr="https://i.giphy.com/media/3oAt22bcou09fYJZyo/2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1402909"/>
            <a:ext cx="7666892" cy="43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err="1" smtClean="0"/>
              <a:t>Uhh</a:t>
            </a:r>
            <a:r>
              <a:rPr lang="en-US" dirty="0" smtClean="0"/>
              <a:t>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985748" y="2250723"/>
            <a:ext cx="8354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Então... Se Azure é escalável e o Node.js também é escalável... Vamos ter uma aplicação...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977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Rápida &amp; Escalável!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Picture 2" descr="https://i.pinimg.com/originals/67/b2/a9/67b2a9ba5e85822f237caae92111e93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6" y="1308277"/>
            <a:ext cx="6497052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59" y="2342402"/>
            <a:ext cx="6028226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a typeface="Segoe UI" pitchFamily="34" charset="0"/>
              </a:rPr>
              <a:t>Workshop Introdutório – Criando Conta &amp; Grupo de Recursos no Azure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1787892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Serverless! </a:t>
            </a:r>
          </a:p>
          <a:p>
            <a:r>
              <a:rPr lang="en-US" sz="7200" dirty="0" smtClean="0">
                <a:solidFill>
                  <a:schemeClr val="tx1"/>
                </a:solidFill>
              </a:rPr>
              <a:t>O Buzz Word do Momento!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Afinal… O que é Serverless?!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79714" y="1779813"/>
            <a:ext cx="10172700" cy="33424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4400" dirty="0" smtClean="0">
                <a:solidFill>
                  <a:srgbClr val="FFC000"/>
                </a:solidFill>
              </a:rPr>
              <a:t>“A Computação Serverless é </a:t>
            </a:r>
            <a:r>
              <a:rPr lang="pt-BR" sz="4400" dirty="0">
                <a:solidFill>
                  <a:srgbClr val="FFC000"/>
                </a:solidFill>
              </a:rPr>
              <a:t>um modelo de execução de computação em nuvem no qual o provedor de nuvem executa o servidor e gerencia dinamicamente a alocação de recursos da máquina</a:t>
            </a:r>
            <a:r>
              <a:rPr lang="pt-BR" sz="4400" dirty="0" smtClean="0">
                <a:solidFill>
                  <a:srgbClr val="FFC000"/>
                </a:solidFill>
              </a:rPr>
              <a:t>.”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620984" y="6366661"/>
            <a:ext cx="27595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solidFill>
                  <a:srgbClr val="FFC000"/>
                </a:solidFill>
              </a:rPr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7282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Ficaram confusos?! 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053708"/>
            <a:ext cx="8094121" cy="51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Azure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Entendendo um pouco arquitetura Serverless…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Traditional vs Serverl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9" y="1101158"/>
            <a:ext cx="6809014" cy="51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34886" y="6237514"/>
            <a:ext cx="8882742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000" dirty="0" smtClean="0">
                <a:hlinkClick r:id="rId5"/>
              </a:rPr>
              <a:t>Link Resource: https</a:t>
            </a:r>
            <a:r>
              <a:rPr lang="pt-BR" sz="1000" dirty="0">
                <a:hlinkClick r:id="rId5"/>
              </a:rPr>
              <a:t>://</a:t>
            </a:r>
            <a:r>
              <a:rPr lang="pt-BR" sz="1000" dirty="0" smtClean="0">
                <a:hlinkClick r:id="rId5"/>
              </a:rPr>
              <a:t>www.gocd.org/2017/06/26/serverless-architecture-continuous-delivery/</a:t>
            </a:r>
            <a:endParaRPr lang="pt-BR" sz="1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235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Ahh… Agora sim!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1325678"/>
            <a:ext cx="8251320" cy="46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Quais vantagens em usar Arquitetura Serverless?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386658" y="17524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Construção de Aplicações mais Escaláveis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08430" y="280294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Facilidade em realizar C.I &amp; CD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08430" y="381531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Só Paga o que Usa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457417" y="489300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diferentes Linguagens de Programação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153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73335" y="2058337"/>
            <a:ext cx="8515694" cy="6152453"/>
          </a:xfrm>
        </p:spPr>
        <p:txBody>
          <a:bodyPr/>
          <a:lstStyle/>
          <a:p>
            <a:pPr marL="0" indent="0" algn="ctr">
              <a:buNone/>
            </a:pPr>
            <a:r>
              <a:rPr lang="pt-BR" sz="5400" dirty="0" smtClean="0">
                <a:solidFill>
                  <a:srgbClr val="FFC000"/>
                </a:solidFill>
              </a:rPr>
              <a:t>Fazer uso de Arquitetura Serverless sempre será a melhor escolha!</a:t>
            </a:r>
            <a:endParaRPr lang="pt-BR" sz="54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23909">
            <a:off x="10196703" y="3934171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91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6635" y="205961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Functions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Functions?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</a:t>
            </a:r>
            <a:r>
              <a:rPr lang="pt-BR" sz="2800" dirty="0" smtClean="0"/>
              <a:t>computação </a:t>
            </a:r>
            <a:r>
              <a:rPr lang="pt-BR" sz="2800" dirty="0" err="1" smtClean="0"/>
              <a:t>serverless</a:t>
            </a:r>
            <a:r>
              <a:rPr lang="pt-BR" sz="2800" dirty="0" smtClean="0"/>
              <a:t> que permite executar o facilmente pequenos trechos de código ou funções na nuvem sobre demanda sem precisar provisionar ou gerenciar a </a:t>
            </a:r>
            <a:r>
              <a:rPr lang="pt-BR" sz="2800" dirty="0" err="1" smtClean="0"/>
              <a:t>infraestrututura</a:t>
            </a:r>
            <a:r>
              <a:rPr lang="pt-BR" sz="2800" dirty="0" smtClean="0"/>
              <a:t>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40" y="2173943"/>
            <a:ext cx="7240554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Linguagens que posso usar Azure Functions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83882" y="1407480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806596" y="1408317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978296" y="1391989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33668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272711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83966" y="1871086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912765" y="1838430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530780" y="1827544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F#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196294" y="18275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340780" y="1849315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TypeScript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900193" y="4729717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980621" y="4741439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923044" y="51489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012683" y="5148943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30829" y="6188529"/>
            <a:ext cx="824592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informações suporte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linguagens: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bit.ly/2xTW0sq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713" y="3029871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013289" y="343737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733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2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posso fazer com Funções?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1511056"/>
            <a:ext cx="493590" cy="49359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73724" y="1441939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Processar dados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155825"/>
            <a:ext cx="493590" cy="49359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73724" y="2086708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Integrar sistemas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859210"/>
            <a:ext cx="493590" cy="49359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73724" y="2790093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Trabalhar com </a:t>
            </a:r>
            <a:r>
              <a:rPr lang="pt-BR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endParaRPr lang="pt-B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3586041"/>
            <a:ext cx="493590" cy="49359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73724" y="3516924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Criar APIs e microsserviços simples</a:t>
            </a:r>
          </a:p>
        </p:txBody>
      </p:sp>
    </p:spTree>
    <p:extLst>
      <p:ext uri="{BB962C8B-B14F-4D97-AF65-F5344CB8AC3E}">
        <p14:creationId xmlns:p14="http://schemas.microsoft.com/office/powerpoint/2010/main" val="13234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Templates Importantes no Azure Functions...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48811" y="1799366"/>
            <a:ext cx="3779680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HTTPTrigger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70583" y="2545039"/>
            <a:ext cx="379307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TimerTrigger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470583" y="3276056"/>
            <a:ext cx="381004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CosmosDBTrigger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84402" y="4060666"/>
            <a:ext cx="377307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BlobTrigger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7427" y="4835644"/>
            <a:ext cx="376795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QueueTrigger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745967" y="1747870"/>
            <a:ext cx="3769631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EventGridTrigger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734245" y="2502332"/>
            <a:ext cx="381652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EventHubTrigger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759787" y="3275219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ServiceBusQueueTrigger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794956" y="4025496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ServiceBusTopicTrigger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942491" y="6366661"/>
            <a:ext cx="63656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informações: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aka.ms/AA5pb7q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4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114" y="1310772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1</a:t>
            </a:r>
            <a:r>
              <a:rPr lang="pt-BR" b="1" dirty="0" smtClean="0"/>
              <a:t>: </a:t>
            </a:r>
            <a:r>
              <a:rPr lang="pt-BR" b="1" dirty="0"/>
              <a:t>Realizando a Migração da Aplicação MEAN para Azure </a:t>
            </a:r>
            <a:r>
              <a:rPr lang="pt-BR" b="1" dirty="0" smtClean="0"/>
              <a:t>Functions Persistindo </a:t>
            </a:r>
            <a:r>
              <a:rPr lang="pt-BR" b="1" dirty="0"/>
              <a:t>Localmente via MongoDb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5072158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É uma </a:t>
            </a:r>
            <a:r>
              <a:rPr lang="pt-BR" sz="2800" dirty="0"/>
              <a:t>plataforma de computação em </a:t>
            </a:r>
            <a:r>
              <a:rPr lang="pt-BR" sz="2800" dirty="0" smtClean="0"/>
              <a:t>nuvem </a:t>
            </a:r>
            <a:r>
              <a:rPr lang="pt-BR" sz="2800" dirty="0"/>
              <a:t>que possui um portal on-line para acessar e gerenciar recursos e serviços fornecidos pela Microsoft.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CosmosDb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CosmosDb?!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09919" y="1289217"/>
            <a:ext cx="9783355" cy="39518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 </a:t>
            </a:r>
            <a:r>
              <a:rPr lang="pt-BR" sz="2800" dirty="0"/>
              <a:t>serviço de banco de dados multimodelo distribuído globalmente da Microsoft. Com um clique de um botão, o Cosmos DB permite que você dimensione a taxa de transferência e o armazenamento de maneira elástica e independente em qualquer número de regiões do Azure.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06" y="3544522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Uma Base de Dados Totalmente Distribuída!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81" y="797169"/>
            <a:ext cx="8220549" cy="61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006" y="1709357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2: </a:t>
            </a:r>
            <a:r>
              <a:rPr lang="pt-BR" b="1" dirty="0"/>
              <a:t>Realizando a Migração da Base de Dados Local para o CosmosDb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0838" y="21864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Web App Service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App Service?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hospedagem de aplicativos Web, </a:t>
            </a:r>
            <a:r>
              <a:rPr lang="pt-BR" sz="2800" dirty="0" err="1"/>
              <a:t>APIs</a:t>
            </a:r>
            <a:r>
              <a:rPr lang="pt-BR" sz="2800" dirty="0"/>
              <a:t> REST e </a:t>
            </a:r>
            <a:r>
              <a:rPr lang="pt-BR" sz="2800" dirty="0" smtClean="0"/>
              <a:t>back-ends, a qual você pode desenvolver usando a sua linguagem favorita, seja: </a:t>
            </a:r>
            <a:r>
              <a:rPr lang="pt-BR" sz="2800" dirty="0"/>
              <a:t>.NET, .NET Core, Java, </a:t>
            </a:r>
            <a:r>
              <a:rPr lang="pt-BR" sz="2800" dirty="0" err="1"/>
              <a:t>Ruby</a:t>
            </a:r>
            <a:r>
              <a:rPr lang="pt-BR" sz="2800" dirty="0"/>
              <a:t>, Node.js, PHP ou </a:t>
            </a:r>
            <a:r>
              <a:rPr lang="pt-BR" sz="2800" dirty="0" smtClean="0"/>
              <a:t>Python.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App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546988" y="4654622"/>
            <a:ext cx="782793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Segurança e Conformidade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22786" y="3912826"/>
            <a:ext cx="784041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</a:t>
            </a:r>
            <a:r>
              <a:rPr lang="pt-BR" sz="2400" dirty="0" err="1" smtClean="0"/>
              <a:t>Wordpress</a:t>
            </a:r>
            <a:r>
              <a:rPr lang="pt-BR" sz="2400" dirty="0" smtClean="0"/>
              <a:t>, </a:t>
            </a:r>
            <a:r>
              <a:rPr lang="pt-BR" sz="2400" dirty="0" err="1" smtClean="0"/>
              <a:t>Umbraco</a:t>
            </a:r>
            <a:r>
              <a:rPr lang="pt-BR" sz="2400" dirty="0" smtClean="0"/>
              <a:t>, </a:t>
            </a:r>
            <a:r>
              <a:rPr lang="pt-BR" sz="2400" dirty="0" err="1" smtClean="0"/>
              <a:t>Joomla</a:t>
            </a:r>
            <a:r>
              <a:rPr lang="pt-BR" sz="2400" dirty="0" smtClean="0"/>
              <a:t>! E </a:t>
            </a:r>
            <a:r>
              <a:rPr lang="pt-BR" sz="2400" dirty="0" err="1" smtClean="0"/>
              <a:t>Drupal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09078" y="3221412"/>
            <a:ext cx="7865846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Alta disponibilidade com correção automática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493865" y="2561677"/>
            <a:ext cx="7892782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Implantação contínua com </a:t>
            </a:r>
            <a:r>
              <a:rPr lang="pt-BR" sz="2400" dirty="0" err="1" smtClean="0"/>
              <a:t>Git</a:t>
            </a:r>
            <a:r>
              <a:rPr lang="pt-BR" sz="2400" dirty="0" smtClean="0"/>
              <a:t>, TFS </a:t>
            </a:r>
            <a:r>
              <a:rPr lang="pt-BR" sz="2400" dirty="0" err="1" smtClean="0"/>
              <a:t>GitHub</a:t>
            </a:r>
            <a:r>
              <a:rPr lang="pt-BR" sz="2400" dirty="0" smtClean="0"/>
              <a:t> e </a:t>
            </a:r>
            <a:r>
              <a:rPr lang="pt-BR" sz="2400" dirty="0" err="1" smtClean="0"/>
              <a:t>Devops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484629" y="18667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às plataformas Windows &amp; Linux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1306268" y="5075836"/>
            <a:ext cx="627436" cy="141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ixaDeTexto 16"/>
          <p:cNvSpPr txBox="1"/>
          <p:nvPr/>
        </p:nvSpPr>
        <p:spPr>
          <a:xfrm>
            <a:off x="2581401" y="5378210"/>
            <a:ext cx="777007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</a:t>
            </a:r>
            <a:r>
              <a:rPr lang="pt-BR" sz="2400" dirty="0" err="1" smtClean="0"/>
              <a:t>Serverless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52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Storage Account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Storage Account?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365023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uma </a:t>
            </a:r>
            <a:r>
              <a:rPr lang="pt-BR" sz="2800" dirty="0"/>
              <a:t>conta de armazenamento do </a:t>
            </a:r>
            <a:r>
              <a:rPr lang="pt-BR" sz="2800" dirty="0" err="1"/>
              <a:t>Azure</a:t>
            </a:r>
            <a:r>
              <a:rPr lang="pt-BR" sz="2800" dirty="0"/>
              <a:t> contém todos os seus objetos de dados do Armazenamento do </a:t>
            </a:r>
            <a:r>
              <a:rPr lang="pt-BR" sz="2800" dirty="0" err="1"/>
              <a:t>Azure</a:t>
            </a:r>
            <a:r>
              <a:rPr lang="pt-BR" sz="2800" dirty="0"/>
              <a:t>: </a:t>
            </a:r>
            <a:r>
              <a:rPr lang="pt-BR" sz="2800" dirty="0" err="1"/>
              <a:t>blobs</a:t>
            </a:r>
            <a:r>
              <a:rPr lang="pt-BR" sz="2800" dirty="0"/>
              <a:t>, arquivos, filas, tabelas e </a:t>
            </a:r>
            <a:r>
              <a:rPr lang="pt-BR" sz="2800" dirty="0" smtClean="0"/>
              <a:t>discos.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60" y="1580403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3: </a:t>
            </a:r>
            <a:r>
              <a:rPr lang="pt-BR" b="1" dirty="0"/>
              <a:t>Realizando </a:t>
            </a:r>
            <a:r>
              <a:rPr lang="pt-BR" b="1" dirty="0" smtClean="0"/>
              <a:t>o Deploy da Aplicação e das Funções ao Azure via Visual Studio </a:t>
            </a:r>
            <a:r>
              <a:rPr lang="pt-BR" b="1" dirty="0" err="1" smtClean="0"/>
              <a:t>Code</a:t>
            </a:r>
            <a:endParaRPr lang="pt-BR" b="1" dirty="0"/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556282" y="3611268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Escalável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311770" y="360802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Confiável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417509" y="1873259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Inteligente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357834" y="187001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Híbrido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68968" y="1866774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Produtivo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0767006" y="4349005"/>
            <a:ext cx="627436" cy="1411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77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aprendemos hoje?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85930" y="2757330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Vantagens em usar Arquitetura Serverless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85929" y="3538125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que é Azure Functions?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10235" y="1986817"/>
            <a:ext cx="532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O que é Arquitetura Serverless?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41131" y="4447408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Demos: Aplicação Node.js com Azure Functions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1851025"/>
            <a:ext cx="608130" cy="60813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3" y="2631447"/>
            <a:ext cx="608130" cy="60813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0" y="3417851"/>
            <a:ext cx="608130" cy="6081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4317417"/>
            <a:ext cx="608130" cy="60813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41131" y="5350085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Como realizar </a:t>
            </a:r>
            <a:r>
              <a:rPr lang="pt-BR" dirty="0" err="1" smtClean="0">
                <a:latin typeface="Segoe UI" panose="020B0502040204020203" pitchFamily="34" charset="0"/>
              </a:rPr>
              <a:t>deploy</a:t>
            </a:r>
            <a:r>
              <a:rPr lang="pt-BR" dirty="0" smtClean="0">
                <a:latin typeface="Segoe UI" panose="020B0502040204020203" pitchFamily="34" charset="0"/>
              </a:rPr>
              <a:t> facilmente no Visual Studio </a:t>
            </a:r>
            <a:r>
              <a:rPr lang="pt-BR" dirty="0" err="1" smtClean="0">
                <a:latin typeface="Segoe UI" panose="020B0502040204020203" pitchFamily="34" charset="0"/>
              </a:rPr>
              <a:t>Code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5220094"/>
            <a:ext cx="608130" cy="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7" grpId="0"/>
      <p:bldP spid="19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18" y="2685234"/>
            <a:ext cx="1793042" cy="19611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81" y="3290241"/>
            <a:ext cx="1022962" cy="99207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24" y="3311731"/>
            <a:ext cx="914715" cy="8870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5" y="2765424"/>
            <a:ext cx="2004645" cy="2004645"/>
          </a:xfrm>
          <a:prstGeom prst="rect">
            <a:avLst/>
          </a:prstGeom>
        </p:spPr>
      </p:pic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54504">
            <a:off x="10141409" y="2521989"/>
            <a:ext cx="1092440" cy="24579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58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Os números comprovam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7" y="4132109"/>
            <a:ext cx="3105150" cy="25527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52" y="1330786"/>
            <a:ext cx="3590925" cy="2533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26" y="1404528"/>
            <a:ext cx="3590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Datacenters anywhere!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5" y="958646"/>
            <a:ext cx="11583323" cy="55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valores?!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70935" y="1190566"/>
            <a:ext cx="9115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 AWS é cinco vezes mais caro que o Azure para Windows Server &amp; SQL Server!</a:t>
            </a:r>
            <a:endParaRPr lang="pt-BR" sz="36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077452" y="6131293"/>
            <a:ext cx="803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Compare </a:t>
            </a:r>
            <a:r>
              <a:rPr lang="pt-BR" dirty="0"/>
              <a:t>os preços: </a:t>
            </a:r>
            <a:r>
              <a:rPr lang="pt-BR" dirty="0">
                <a:hlinkClick r:id="rId4"/>
              </a:rPr>
              <a:t>https://azure.microsoft.com/pt-br/overview/azure-vs-aws/cost-savings</a:t>
            </a:r>
            <a:r>
              <a:rPr lang="pt-BR" dirty="0" smtClean="0">
                <a:hlinkClick r:id="rId4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82" y="2580968"/>
            <a:ext cx="4234923" cy="28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Empresas que usam Soluções Azure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3" y="1060793"/>
            <a:ext cx="10642918" cy="52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296561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Ter soluções Azure é um grande negócio!</a:t>
            </a:r>
            <a:endParaRPr lang="pt-BR" sz="28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88" y="3114206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0617" y="2170685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1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7AA3B-FC88-46DF-B5BA-DC6634CFC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1516</TotalTime>
  <Words>3152</Words>
  <Application>Microsoft Office PowerPoint</Application>
  <PresentationFormat>Personalizar</PresentationFormat>
  <Paragraphs>396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Lucida Console</vt:lpstr>
      <vt:lpstr>Segoe UI</vt:lpstr>
      <vt:lpstr>Segoe UI Light</vt:lpstr>
      <vt:lpstr>Segoe UI Semilight</vt:lpstr>
      <vt:lpstr>Wingdings</vt:lpstr>
      <vt:lpstr>APEX Template 2017 </vt:lpstr>
      <vt:lpstr>Workshop MEAN &amp; Serverless - Wavy </vt:lpstr>
      <vt:lpstr>Apresentação do PowerPoint</vt:lpstr>
      <vt:lpstr>O que é Azure?</vt:lpstr>
      <vt:lpstr>Por que o Azure é a escolha certa?</vt:lpstr>
      <vt:lpstr>Os números comprovam que…</vt:lpstr>
      <vt:lpstr>Datacenters anywhere!</vt:lpstr>
      <vt:lpstr>E valores?!</vt:lpstr>
      <vt:lpstr>Empresas que usam Soluções Azure</vt:lpstr>
      <vt:lpstr>Assim que…</vt:lpstr>
      <vt:lpstr>Apresentação do PowerPoint</vt:lpstr>
      <vt:lpstr>O que é Node.js?</vt:lpstr>
      <vt:lpstr>E o melhor do Node.js é que ele é…</vt:lpstr>
      <vt:lpstr>Só felicidades </vt:lpstr>
      <vt:lpstr>Uhh…</vt:lpstr>
      <vt:lpstr>Rápida &amp; Escalável!</vt:lpstr>
      <vt:lpstr>Apresentação do PowerPoint</vt:lpstr>
      <vt:lpstr>Apresentação do PowerPoint</vt:lpstr>
      <vt:lpstr>Afinal… O que é Serverless?!</vt:lpstr>
      <vt:lpstr>Ficaram confusos?! </vt:lpstr>
      <vt:lpstr>Entendendo um pouco arquitetura Serverless…</vt:lpstr>
      <vt:lpstr>Ahh… Agora sim!</vt:lpstr>
      <vt:lpstr>Quais vantagens em usar Arquitetura Serverless? </vt:lpstr>
      <vt:lpstr>Assim que…</vt:lpstr>
      <vt:lpstr>Apresentação do PowerPoint</vt:lpstr>
      <vt:lpstr>O que é Azure Functions?</vt:lpstr>
      <vt:lpstr>Linguagens que posso usar Azure Functions</vt:lpstr>
      <vt:lpstr>O que posso fazer com Funções?</vt:lpstr>
      <vt:lpstr>Templates Importantes no Azure Functions... </vt:lpstr>
      <vt:lpstr>Apresentação do PowerPoint</vt:lpstr>
      <vt:lpstr>Apresentação do PowerPoint</vt:lpstr>
      <vt:lpstr>O que é Azure CosmosDb?!</vt:lpstr>
      <vt:lpstr>Uma Base de Dados Totalmente Distribuída!</vt:lpstr>
      <vt:lpstr>Apresentação do PowerPoint</vt:lpstr>
      <vt:lpstr>Apresentação do PowerPoint</vt:lpstr>
      <vt:lpstr>O que é App Service?</vt:lpstr>
      <vt:lpstr>Por que o Azure App é a escolha certa?</vt:lpstr>
      <vt:lpstr>Apresentação do PowerPoint</vt:lpstr>
      <vt:lpstr>O que é Azure Storage Account?</vt:lpstr>
      <vt:lpstr>Apresentação do PowerPoint</vt:lpstr>
      <vt:lpstr>O que aprendemos hoje?</vt:lpstr>
      <vt:lpstr>Assim que…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Glaucia Lemos</cp:lastModifiedBy>
  <cp:revision>216</cp:revision>
  <dcterms:created xsi:type="dcterms:W3CDTF">2017-10-31T19:47:21Z</dcterms:created>
  <dcterms:modified xsi:type="dcterms:W3CDTF">2019-08-23T22:39:58Z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